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24"/>
  </p:notesMasterIdLst>
  <p:sldIdLst>
    <p:sldId id="256" r:id="rId2"/>
    <p:sldId id="347" r:id="rId3"/>
    <p:sldId id="368" r:id="rId4"/>
    <p:sldId id="348" r:id="rId5"/>
    <p:sldId id="349" r:id="rId6"/>
    <p:sldId id="360" r:id="rId7"/>
    <p:sldId id="361" r:id="rId8"/>
    <p:sldId id="350" r:id="rId9"/>
    <p:sldId id="362" r:id="rId10"/>
    <p:sldId id="364" r:id="rId11"/>
    <p:sldId id="370" r:id="rId12"/>
    <p:sldId id="369" r:id="rId13"/>
    <p:sldId id="365" r:id="rId14"/>
    <p:sldId id="367" r:id="rId15"/>
    <p:sldId id="373" r:id="rId16"/>
    <p:sldId id="374" r:id="rId17"/>
    <p:sldId id="375" r:id="rId18"/>
    <p:sldId id="371" r:id="rId19"/>
    <p:sldId id="366" r:id="rId20"/>
    <p:sldId id="372" r:id="rId21"/>
    <p:sldId id="376" r:id="rId22"/>
    <p:sldId id="357" r:id="rId2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hmet Kaldırımoğlu" initials="MK" lastIdx="1" clrIdx="0">
    <p:extLst>
      <p:ext uri="{19B8F6BF-5375-455C-9EA6-DF929625EA0E}">
        <p15:presenceInfo xmlns:p15="http://schemas.microsoft.com/office/powerpoint/2012/main" userId="S::mehmetkal@disanmakine.onmicrosoft.com::0fabf27e-af4d-4bae-ba70-81ff4b1d1fa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510917030567686E-2"/>
          <c:y val="6.8625652432072526E-2"/>
          <c:w val="0.84497816593886466"/>
          <c:h val="0.83007785211073426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70C9-456C-93C0-8280F0A5AAC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70C9-456C-93C0-8280F0A5AAC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70C9-456C-93C0-8280F0A5AAC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70C9-456C-93C0-8280F0A5AAC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6-70C9-456C-93C0-8280F0A5AAC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C-70C9-456C-93C0-8280F0A5AAC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70C9-456C-93C0-8280F0A5AAC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4-70C9-456C-93C0-8280F0A5AAC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70C9-456C-93C0-8280F0A5AAC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70C9-456C-93C0-8280F0A5AAC8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A-70C9-456C-93C0-8280F0A5AAC8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8-70C9-456C-93C0-8280F0A5AAC8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70C9-456C-93C0-8280F0A5AAC8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70C9-456C-93C0-8280F0A5AAC8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70C9-456C-93C0-8280F0A5AAC8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2-70C9-456C-93C0-8280F0A5AAC8}"/>
              </c:ext>
            </c:extLst>
          </c:dPt>
          <c:dLbls>
            <c:dLbl>
              <c:idx val="0"/>
              <c:layout>
                <c:manualLayout>
                  <c:x val="-3.8209606986899562E-2"/>
                  <c:y val="-3.87966260923308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70C9-456C-93C0-8280F0A5AAC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598569969356484E-2"/>
                  <c:y val="-1.8653411393924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70C9-456C-93C0-8280F0A5AAC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1629816701921353E-2"/>
                  <c:y val="-2.73965598824235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70C9-456C-93C0-8280F0A5AAC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085291113381"/>
                  <c:y val="-3.06289153360506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70C9-456C-93C0-8280F0A5AAC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4.2134831460674156E-2"/>
                  <c:y val="1.225156613442024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70C9-456C-93C0-8280F0A5AAC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1.8726375431612655E-16"/>
                  <c:y val="6.12578306721012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70C9-456C-93C0-8280F0A5AAC8}"/>
                </c:ext>
                <c:ext xmlns:c15="http://schemas.microsoft.com/office/drawing/2012/chart" uri="{CE6537A1-D6FC-4f65-9D91-7224C49458BB}">
                  <c15:layout>
                    <c:manualLayout>
                      <c:w val="0.10835035750766088"/>
                      <c:h val="0.2168323013023479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-5.7456588355464756E-3"/>
                  <c:y val="0.2909746956924811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70C9-456C-93C0-8280F0A5AAC8}"/>
                </c:ext>
                <c:ext xmlns:c15="http://schemas.microsoft.com/office/drawing/2012/chart" uri="{CE6537A1-D6FC-4f65-9D91-7224C49458BB}">
                  <c15:layout>
                    <c:manualLayout>
                      <c:w val="0.10457099080694587"/>
                      <c:h val="0.13719712142861623"/>
                    </c:manualLayout>
                  </c15:layout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3.8304392236976508E-3"/>
                  <c:y val="3.26708430251206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70C9-456C-93C0-8280F0A5AAC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2.170582226762002E-2"/>
                  <c:y val="2.4503132268840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A-70C9-456C-93C0-8280F0A5AAC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3.8942748506028156E-2"/>
                  <c:y val="9.801252907536209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70C9-456C-93C0-8280F0A5AAC8}"/>
                </c:ext>
                <c:ext xmlns:c15="http://schemas.microsoft.com/office/drawing/2012/chart" uri="{CE6537A1-D6FC-4f65-9D91-7224C49458BB}">
                  <c15:layout>
                    <c:manualLayout>
                      <c:w val="0.10112359550561799"/>
                      <c:h val="0.17190989214280697"/>
                    </c:manualLayout>
                  </c15:layout>
                </c:ext>
              </c:extLst>
            </c:dLbl>
            <c:dLbl>
              <c:idx val="12"/>
              <c:layout>
                <c:manualLayout>
                  <c:x val="-5.7456588355464758E-2"/>
                  <c:y val="-2.246120457977047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70C9-456C-93C0-8280F0A5AAC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6.6394279877425938E-2"/>
                  <c:y val="-2.85869876469806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70C9-456C-93C0-8280F0A5AAC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-4.9126639749704444E-2"/>
                  <c:y val="-2.24612045797704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70C9-456C-93C0-8280F0A5AAC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-5.4585152838427945E-3"/>
                  <c:y val="-4.28804814704709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70C9-456C-93C0-8280F0A5AAC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Sayfa1!$A$2:$A$17</c:f>
              <c:strCache>
                <c:ptCount val="16"/>
                <c:pt idx="0">
                  <c:v>PET</c:v>
                </c:pt>
                <c:pt idx="1">
                  <c:v>HDPE, PP, PS, PVC</c:v>
                </c:pt>
                <c:pt idx="2">
                  <c:v>LDPE</c:v>
                </c:pt>
                <c:pt idx="3">
                  <c:v>Diğer Plastikler</c:v>
                </c:pt>
                <c:pt idx="4">
                  <c:v>Karton</c:v>
                </c:pt>
                <c:pt idx="5">
                  <c:v>Kağıt</c:v>
                </c:pt>
                <c:pt idx="6">
                  <c:v>Demir Tabanlı Metaller</c:v>
                </c:pt>
                <c:pt idx="7">
                  <c:v>Diğer Metaller</c:v>
                </c:pt>
                <c:pt idx="8">
                  <c:v>Organik/Biyobozunur</c:v>
                </c:pt>
                <c:pt idx="9">
                  <c:v>Kauçuk</c:v>
                </c:pt>
                <c:pt idx="10">
                  <c:v>Tekstil</c:v>
                </c:pt>
                <c:pt idx="11">
                  <c:v>Kompozit Malzemeler</c:v>
                </c:pt>
                <c:pt idx="12">
                  <c:v>Odun</c:v>
                </c:pt>
                <c:pt idx="13">
                  <c:v>Kum, Taş, Kül, Cam ve Porselen</c:v>
                </c:pt>
                <c:pt idx="14">
                  <c:v>Tehlikeli Atık</c:v>
                </c:pt>
                <c:pt idx="15">
                  <c:v>Diğerleri</c:v>
                </c:pt>
              </c:strCache>
            </c:strRef>
          </c:cat>
          <c:val>
            <c:numRef>
              <c:f>Sayfa1!$B$2:$B$17</c:f>
              <c:numCache>
                <c:formatCode>#,000%</c:formatCode>
                <c:ptCount val="16"/>
                <c:pt idx="0">
                  <c:v>0.01</c:v>
                </c:pt>
                <c:pt idx="1">
                  <c:v>1.2E-2</c:v>
                </c:pt>
                <c:pt idx="2">
                  <c:v>5.7000000000000002E-2</c:v>
                </c:pt>
                <c:pt idx="3">
                  <c:v>5.0000000000000001E-3</c:v>
                </c:pt>
                <c:pt idx="4">
                  <c:v>7.0000000000000007E-2</c:v>
                </c:pt>
                <c:pt idx="5">
                  <c:v>7.9000000000000001E-2</c:v>
                </c:pt>
                <c:pt idx="6">
                  <c:v>0.01</c:v>
                </c:pt>
                <c:pt idx="7">
                  <c:v>1E-3</c:v>
                </c:pt>
                <c:pt idx="8">
                  <c:v>0.45</c:v>
                </c:pt>
                <c:pt idx="9">
                  <c:v>0.02</c:v>
                </c:pt>
                <c:pt idx="10">
                  <c:v>7.1999999999999995E-2</c:v>
                </c:pt>
                <c:pt idx="11">
                  <c:v>2.8000000000000001E-2</c:v>
                </c:pt>
                <c:pt idx="12">
                  <c:v>1.4E-2</c:v>
                </c:pt>
                <c:pt idx="13">
                  <c:v>0.105</c:v>
                </c:pt>
                <c:pt idx="14">
                  <c:v>3.0000000000000001E-3</c:v>
                </c:pt>
                <c:pt idx="15">
                  <c:v>6.4000000000000001E-2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0C9-456C-93C0-8280F0A5AAC8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52ABBE-34E3-4229-AEF4-38297BABCBC5}" type="datetimeFigureOut">
              <a:rPr lang="tr-TR" smtClean="0"/>
              <a:t>20.10.2021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25AE8-8594-45BF-8672-855D41B58D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4684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25AE8-8594-45BF-8672-855D41B58D4D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3730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25AE8-8594-45BF-8672-855D41B58D4D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3656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5792-C2D8-4BB5-8A8D-C2C6609C3FFC}" type="datetimeFigureOut">
              <a:rPr lang="tr-TR" smtClean="0"/>
              <a:t>20.10.2021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E88-EF9B-43A2-ADC4-E5249789EC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973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5792-C2D8-4BB5-8A8D-C2C6609C3FFC}" type="datetimeFigureOut">
              <a:rPr lang="tr-TR" smtClean="0"/>
              <a:t>20.10.2021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E88-EF9B-43A2-ADC4-E5249789EC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894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5792-C2D8-4BB5-8A8D-C2C6609C3FFC}" type="datetimeFigureOut">
              <a:rPr lang="tr-TR" smtClean="0"/>
              <a:t>20.10.2021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E88-EF9B-43A2-ADC4-E5249789EC74}" type="slidenum">
              <a:rPr lang="tr-TR" smtClean="0"/>
              <a:t>‹#›</a:t>
            </a:fld>
            <a:endParaRPr lang="tr-T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6864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5792-C2D8-4BB5-8A8D-C2C6609C3FFC}" type="datetimeFigureOut">
              <a:rPr lang="tr-TR" smtClean="0"/>
              <a:t>20.10.2021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E88-EF9B-43A2-ADC4-E5249789EC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605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5792-C2D8-4BB5-8A8D-C2C6609C3FFC}" type="datetimeFigureOut">
              <a:rPr lang="tr-TR" smtClean="0"/>
              <a:t>20.10.2021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E88-EF9B-43A2-ADC4-E5249789EC74}" type="slidenum">
              <a:rPr lang="tr-TR" smtClean="0"/>
              <a:t>‹#›</a:t>
            </a:fld>
            <a:endParaRPr lang="tr-T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610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5792-C2D8-4BB5-8A8D-C2C6609C3FFC}" type="datetimeFigureOut">
              <a:rPr lang="tr-TR" smtClean="0"/>
              <a:t>20.10.2021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E88-EF9B-43A2-ADC4-E5249789EC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930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5792-C2D8-4BB5-8A8D-C2C6609C3FFC}" type="datetimeFigureOut">
              <a:rPr lang="tr-TR" smtClean="0"/>
              <a:t>20.10.2021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E88-EF9B-43A2-ADC4-E5249789EC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2245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5792-C2D8-4BB5-8A8D-C2C6609C3FFC}" type="datetimeFigureOut">
              <a:rPr lang="tr-TR" smtClean="0"/>
              <a:t>20.10.2021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E88-EF9B-43A2-ADC4-E5249789EC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601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5792-C2D8-4BB5-8A8D-C2C6609C3FFC}" type="datetimeFigureOut">
              <a:rPr lang="tr-TR" smtClean="0"/>
              <a:t>20.10.2021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E88-EF9B-43A2-ADC4-E5249789EC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91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5792-C2D8-4BB5-8A8D-C2C6609C3FFC}" type="datetimeFigureOut">
              <a:rPr lang="tr-TR" smtClean="0"/>
              <a:t>20.10.2021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E88-EF9B-43A2-ADC4-E5249789EC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572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5792-C2D8-4BB5-8A8D-C2C6609C3FFC}" type="datetimeFigureOut">
              <a:rPr lang="tr-TR" smtClean="0"/>
              <a:t>20.10.2021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E88-EF9B-43A2-ADC4-E5249789EC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36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5792-C2D8-4BB5-8A8D-C2C6609C3FFC}" type="datetimeFigureOut">
              <a:rPr lang="tr-TR" smtClean="0"/>
              <a:t>20.10.2021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E88-EF9B-43A2-ADC4-E5249789EC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1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5792-C2D8-4BB5-8A8D-C2C6609C3FFC}" type="datetimeFigureOut">
              <a:rPr lang="tr-TR" smtClean="0"/>
              <a:t>20.10.2021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E88-EF9B-43A2-ADC4-E5249789EC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21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5792-C2D8-4BB5-8A8D-C2C6609C3FFC}" type="datetimeFigureOut">
              <a:rPr lang="tr-TR" smtClean="0"/>
              <a:t>20.10.2021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E88-EF9B-43A2-ADC4-E5249789EC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044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5792-C2D8-4BB5-8A8D-C2C6609C3FFC}" type="datetimeFigureOut">
              <a:rPr lang="tr-TR" smtClean="0"/>
              <a:t>20.10.2021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E88-EF9B-43A2-ADC4-E5249789EC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02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5792-C2D8-4BB5-8A8D-C2C6609C3FFC}" type="datetimeFigureOut">
              <a:rPr lang="tr-TR" smtClean="0"/>
              <a:t>20.10.2021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E88-EF9B-43A2-ADC4-E5249789EC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183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F5792-C2D8-4BB5-8A8D-C2C6609C3FFC}" type="datetimeFigureOut">
              <a:rPr lang="tr-TR" smtClean="0"/>
              <a:t>20.10.2021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921DE88-EF9B-43A2-ADC4-E5249789EC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4045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775746" y="113124"/>
            <a:ext cx="8673254" cy="2149031"/>
          </a:xfrm>
        </p:spPr>
        <p:txBody>
          <a:bodyPr/>
          <a:lstStyle/>
          <a:p>
            <a:pPr algn="ctr"/>
            <a:r>
              <a:rPr lang="tr-TR" sz="3600" b="1" dirty="0" smtClean="0">
                <a:solidFill>
                  <a:schemeClr val="tx1"/>
                </a:solidFill>
              </a:rPr>
              <a:t>DÜŞÜK MALİYETLİ VE YÜKSEK VERİMLİ ATIK İŞLEME TEKNOLOJİLERİ</a:t>
            </a:r>
            <a:endParaRPr lang="tr-TR" sz="3600" b="1" dirty="0">
              <a:solidFill>
                <a:schemeClr val="tx1"/>
              </a:solidFill>
            </a:endParaRPr>
          </a:p>
        </p:txBody>
      </p:sp>
      <p:pic>
        <p:nvPicPr>
          <p:cNvPr id="8" name="Resim 7" descr="metin, küçük resim içeren bir resim&#10;&#10;Açıklama otomatik olarak oluşturuldu">
            <a:extLst>
              <a:ext uri="{FF2B5EF4-FFF2-40B4-BE49-F238E27FC236}">
                <a16:creationId xmlns="" xmlns:a16="http://schemas.microsoft.com/office/drawing/2014/main" id="{475840ED-9AC3-4A73-9EB2-0676E02B9A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r="2676"/>
          <a:stretch/>
        </p:blipFill>
        <p:spPr>
          <a:xfrm>
            <a:off x="1668133" y="0"/>
            <a:ext cx="6888480" cy="118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7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="" xmlns:a16="http://schemas.microsoft.com/office/drawing/2014/main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="" xmlns:a16="http://schemas.microsoft.com/office/drawing/2014/main" id="{9296060A-DFBE-42BC-BF5F-5FA2C8B04DFE}"/>
              </a:ext>
            </a:extLst>
          </p:cNvPr>
          <p:cNvSpPr txBox="1"/>
          <p:nvPr/>
        </p:nvSpPr>
        <p:spPr>
          <a:xfrm>
            <a:off x="3713978" y="73796"/>
            <a:ext cx="6425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Ayıklama Tesisleri…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="" xmlns:a16="http://schemas.microsoft.com/office/drawing/2014/main" id="{C5D40980-E145-4B25-9106-A162CD601200}"/>
              </a:ext>
            </a:extLst>
          </p:cNvPr>
          <p:cNvSpPr txBox="1"/>
          <p:nvPr/>
        </p:nvSpPr>
        <p:spPr>
          <a:xfrm>
            <a:off x="401818" y="6228716"/>
            <a:ext cx="10256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Tam Otomatik Ayıklama Tesisleri</a:t>
            </a:r>
          </a:p>
        </p:txBody>
      </p:sp>
    </p:spTree>
    <p:extLst>
      <p:ext uri="{BB962C8B-B14F-4D97-AF65-F5344CB8AC3E}">
        <p14:creationId xmlns:p14="http://schemas.microsoft.com/office/powerpoint/2010/main" val="29106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="" xmlns:a16="http://schemas.microsoft.com/office/drawing/2014/main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="" xmlns:a16="http://schemas.microsoft.com/office/drawing/2014/main" id="{9296060A-DFBE-42BC-BF5F-5FA2C8B04DFE}"/>
              </a:ext>
            </a:extLst>
          </p:cNvPr>
          <p:cNvSpPr txBox="1"/>
          <p:nvPr/>
        </p:nvSpPr>
        <p:spPr>
          <a:xfrm>
            <a:off x="3876538" y="73796"/>
            <a:ext cx="6425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Ayıklama Tesisleri…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="" xmlns:a16="http://schemas.microsoft.com/office/drawing/2014/main" id="{C5D40980-E145-4B25-9106-A162CD601200}"/>
              </a:ext>
            </a:extLst>
          </p:cNvPr>
          <p:cNvSpPr txBox="1"/>
          <p:nvPr/>
        </p:nvSpPr>
        <p:spPr>
          <a:xfrm>
            <a:off x="401818" y="6228716"/>
            <a:ext cx="10256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Yarı Otomatik Ayıklama Tesisleri</a:t>
            </a:r>
          </a:p>
        </p:txBody>
      </p:sp>
    </p:spTree>
    <p:extLst>
      <p:ext uri="{BB962C8B-B14F-4D97-AF65-F5344CB8AC3E}">
        <p14:creationId xmlns:p14="http://schemas.microsoft.com/office/powerpoint/2010/main" val="138837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="" xmlns:a16="http://schemas.microsoft.com/office/drawing/2014/main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="" xmlns:a16="http://schemas.microsoft.com/office/drawing/2014/main" id="{9296060A-DFBE-42BC-BF5F-5FA2C8B04DFE}"/>
              </a:ext>
            </a:extLst>
          </p:cNvPr>
          <p:cNvSpPr txBox="1"/>
          <p:nvPr/>
        </p:nvSpPr>
        <p:spPr>
          <a:xfrm>
            <a:off x="3876538" y="73796"/>
            <a:ext cx="6425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Ayıklama Tesisleri…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="" xmlns:a16="http://schemas.microsoft.com/office/drawing/2014/main" id="{C5D40980-E145-4B25-9106-A162CD601200}"/>
              </a:ext>
            </a:extLst>
          </p:cNvPr>
          <p:cNvSpPr txBox="1"/>
          <p:nvPr/>
        </p:nvSpPr>
        <p:spPr>
          <a:xfrm>
            <a:off x="401818" y="6228716"/>
            <a:ext cx="10256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Manuel Ayıklama Tesisleri</a:t>
            </a:r>
          </a:p>
        </p:txBody>
      </p:sp>
    </p:spTree>
    <p:extLst>
      <p:ext uri="{BB962C8B-B14F-4D97-AF65-F5344CB8AC3E}">
        <p14:creationId xmlns:p14="http://schemas.microsoft.com/office/powerpoint/2010/main" val="323398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="" xmlns:a16="http://schemas.microsoft.com/office/drawing/2014/main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="" xmlns:a16="http://schemas.microsoft.com/office/drawing/2014/main" id="{9296060A-DFBE-42BC-BF5F-5FA2C8B04DFE}"/>
              </a:ext>
            </a:extLst>
          </p:cNvPr>
          <p:cNvSpPr txBox="1"/>
          <p:nvPr/>
        </p:nvSpPr>
        <p:spPr>
          <a:xfrm>
            <a:off x="0" y="629285"/>
            <a:ext cx="6425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ATY Hazırlama Tesisleri…</a:t>
            </a:r>
          </a:p>
        </p:txBody>
      </p:sp>
    </p:spTree>
    <p:extLst>
      <p:ext uri="{BB962C8B-B14F-4D97-AF65-F5344CB8AC3E}">
        <p14:creationId xmlns:p14="http://schemas.microsoft.com/office/powerpoint/2010/main" val="406902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="" xmlns:a16="http://schemas.microsoft.com/office/drawing/2014/main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="" xmlns:a16="http://schemas.microsoft.com/office/drawing/2014/main" id="{9296060A-DFBE-42BC-BF5F-5FA2C8B04DFE}"/>
              </a:ext>
            </a:extLst>
          </p:cNvPr>
          <p:cNvSpPr txBox="1"/>
          <p:nvPr/>
        </p:nvSpPr>
        <p:spPr>
          <a:xfrm>
            <a:off x="3622702" y="91692"/>
            <a:ext cx="6425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ATY Kurutma Sistemi…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="" xmlns:a16="http://schemas.microsoft.com/office/drawing/2014/main" id="{8625B2DE-88EB-4E75-AE97-7523FF6A9B60}"/>
              </a:ext>
            </a:extLst>
          </p:cNvPr>
          <p:cNvSpPr txBox="1"/>
          <p:nvPr/>
        </p:nvSpPr>
        <p:spPr>
          <a:xfrm>
            <a:off x="452618" y="5903893"/>
            <a:ext cx="102052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Su sıkma presi, nem oranını 55-60% oranından 28-34% oranına kadar düşürebilmektedir.</a:t>
            </a:r>
          </a:p>
        </p:txBody>
      </p:sp>
    </p:spTree>
    <p:extLst>
      <p:ext uri="{BB962C8B-B14F-4D97-AF65-F5344CB8AC3E}">
        <p14:creationId xmlns:p14="http://schemas.microsoft.com/office/powerpoint/2010/main" val="41936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="" xmlns:a16="http://schemas.microsoft.com/office/drawing/2014/main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="" xmlns:a16="http://schemas.microsoft.com/office/drawing/2014/main" id="{9296060A-DFBE-42BC-BF5F-5FA2C8B04DFE}"/>
              </a:ext>
            </a:extLst>
          </p:cNvPr>
          <p:cNvSpPr txBox="1"/>
          <p:nvPr/>
        </p:nvSpPr>
        <p:spPr>
          <a:xfrm>
            <a:off x="0" y="629285"/>
            <a:ext cx="6425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latin typeface="Arial Nova" panose="020B0604020202020204" pitchFamily="34" charset="0"/>
              </a:rPr>
              <a:t>Kurutma Tesisleri…</a:t>
            </a:r>
          </a:p>
        </p:txBody>
      </p:sp>
    </p:spTree>
    <p:extLst>
      <p:ext uri="{BB962C8B-B14F-4D97-AF65-F5344CB8AC3E}">
        <p14:creationId xmlns:p14="http://schemas.microsoft.com/office/powerpoint/2010/main" val="18650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="" xmlns:a16="http://schemas.microsoft.com/office/drawing/2014/main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="" xmlns:a16="http://schemas.microsoft.com/office/drawing/2014/main" id="{9296060A-DFBE-42BC-BF5F-5FA2C8B04DFE}"/>
              </a:ext>
            </a:extLst>
          </p:cNvPr>
          <p:cNvSpPr txBox="1"/>
          <p:nvPr/>
        </p:nvSpPr>
        <p:spPr>
          <a:xfrm>
            <a:off x="0" y="629285"/>
            <a:ext cx="6425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latin typeface="Arial Nova" panose="020B0604020202020204" pitchFamily="34" charset="0"/>
              </a:rPr>
              <a:t>Yakma </a:t>
            </a:r>
            <a:r>
              <a:rPr lang="tr-TR" sz="2400" b="1" dirty="0">
                <a:latin typeface="Arial Nova" panose="020B0604020202020204" pitchFamily="34" charset="0"/>
              </a:rPr>
              <a:t>Tesisleri…</a:t>
            </a:r>
          </a:p>
        </p:txBody>
      </p:sp>
    </p:spTree>
    <p:extLst>
      <p:ext uri="{BB962C8B-B14F-4D97-AF65-F5344CB8AC3E}">
        <p14:creationId xmlns:p14="http://schemas.microsoft.com/office/powerpoint/2010/main" val="186601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="" xmlns:a16="http://schemas.microsoft.com/office/drawing/2014/main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="" xmlns:a16="http://schemas.microsoft.com/office/drawing/2014/main" id="{9296060A-DFBE-42BC-BF5F-5FA2C8B04DFE}"/>
              </a:ext>
            </a:extLst>
          </p:cNvPr>
          <p:cNvSpPr txBox="1"/>
          <p:nvPr/>
        </p:nvSpPr>
        <p:spPr>
          <a:xfrm>
            <a:off x="0" y="629285"/>
            <a:ext cx="6425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 smtClean="0">
                <a:latin typeface="Arial Nova" panose="020B0604020202020204" pitchFamily="34" charset="0"/>
              </a:rPr>
              <a:t>Gazifikasyon</a:t>
            </a:r>
            <a:r>
              <a:rPr lang="tr-TR" sz="2400" b="1" dirty="0" smtClean="0">
                <a:latin typeface="Arial Nova" panose="020B0604020202020204" pitchFamily="34" charset="0"/>
              </a:rPr>
              <a:t> </a:t>
            </a:r>
            <a:r>
              <a:rPr lang="tr-TR" sz="2400" b="1" dirty="0">
                <a:latin typeface="Arial Nova" panose="020B0604020202020204" pitchFamily="34" charset="0"/>
              </a:rPr>
              <a:t>Tesisleri…</a:t>
            </a:r>
          </a:p>
        </p:txBody>
      </p:sp>
    </p:spTree>
    <p:extLst>
      <p:ext uri="{BB962C8B-B14F-4D97-AF65-F5344CB8AC3E}">
        <p14:creationId xmlns:p14="http://schemas.microsoft.com/office/powerpoint/2010/main" val="53299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="" xmlns:a16="http://schemas.microsoft.com/office/drawing/2014/main" id="{10B3BC44-D40E-4137-A218-660D586BA3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33"/>
          <a:stretch/>
        </p:blipFill>
        <p:spPr>
          <a:xfrm>
            <a:off x="0" y="566237"/>
            <a:ext cx="12192000" cy="6466125"/>
          </a:xfrm>
          <a:prstGeom prst="rect">
            <a:avLst/>
          </a:prstGeom>
        </p:spPr>
      </p:pic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="" xmlns:a16="http://schemas.microsoft.com/office/drawing/2014/main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="" xmlns:a16="http://schemas.microsoft.com/office/drawing/2014/main" id="{9296060A-DFBE-42BC-BF5F-5FA2C8B04DFE}"/>
              </a:ext>
            </a:extLst>
          </p:cNvPr>
          <p:cNvSpPr txBox="1"/>
          <p:nvPr/>
        </p:nvSpPr>
        <p:spPr>
          <a:xfrm>
            <a:off x="3622702" y="104573"/>
            <a:ext cx="6425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latin typeface="Arial Nova" panose="020B0604020202020204" pitchFamily="34" charset="0"/>
              </a:rPr>
              <a:t>Biyometanizasyon</a:t>
            </a:r>
            <a:r>
              <a:rPr lang="tr-TR" sz="2400" b="1" dirty="0">
                <a:latin typeface="Arial Nova" panose="020B0604020202020204" pitchFamily="34" charset="0"/>
              </a:rPr>
              <a:t> Tesisleri…</a:t>
            </a:r>
          </a:p>
        </p:txBody>
      </p:sp>
    </p:spTree>
    <p:extLst>
      <p:ext uri="{BB962C8B-B14F-4D97-AF65-F5344CB8AC3E}">
        <p14:creationId xmlns:p14="http://schemas.microsoft.com/office/powerpoint/2010/main" val="408739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="" xmlns:a16="http://schemas.microsoft.com/office/drawing/2014/main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="" xmlns:a16="http://schemas.microsoft.com/office/drawing/2014/main" id="{9296060A-DFBE-42BC-BF5F-5FA2C8B04DFE}"/>
              </a:ext>
            </a:extLst>
          </p:cNvPr>
          <p:cNvSpPr txBox="1"/>
          <p:nvPr/>
        </p:nvSpPr>
        <p:spPr>
          <a:xfrm>
            <a:off x="0" y="629285"/>
            <a:ext cx="6425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latin typeface="Arial Nova" panose="020B0604020202020204" pitchFamily="34" charset="0"/>
              </a:rPr>
              <a:t>Biyometanizasyon</a:t>
            </a:r>
            <a:r>
              <a:rPr lang="tr-TR" sz="2400" b="1" dirty="0">
                <a:latin typeface="Arial Nova" panose="020B0604020202020204" pitchFamily="34" charset="0"/>
              </a:rPr>
              <a:t> Tesisleri…</a:t>
            </a:r>
          </a:p>
        </p:txBody>
      </p:sp>
    </p:spTree>
    <p:extLst>
      <p:ext uri="{BB962C8B-B14F-4D97-AF65-F5344CB8AC3E}">
        <p14:creationId xmlns:p14="http://schemas.microsoft.com/office/powerpoint/2010/main" val="363714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579120" y="4818885"/>
            <a:ext cx="10850880" cy="206037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b="1" dirty="0">
                <a:latin typeface="Arial Nova" panose="020B0604020202020204" pitchFamily="34" charset="0"/>
              </a:rPr>
              <a:t>Toplamı 35.000 m</a:t>
            </a:r>
            <a:r>
              <a:rPr lang="tr-TR" sz="2200" b="1" baseline="30000" dirty="0">
                <a:latin typeface="Arial Nova" panose="020B0604020202020204" pitchFamily="34" charset="0"/>
              </a:rPr>
              <a:t>2</a:t>
            </a:r>
            <a:r>
              <a:rPr lang="tr-TR" sz="2200" b="1" dirty="0">
                <a:latin typeface="Arial Nova" panose="020B0604020202020204" pitchFamily="34" charset="0"/>
              </a:rPr>
              <a:t> olmak üzere 13.500 m</a:t>
            </a:r>
            <a:r>
              <a:rPr lang="tr-TR" sz="2200" b="1" baseline="30000" dirty="0">
                <a:latin typeface="Arial Nova" panose="020B0604020202020204" pitchFamily="34" charset="0"/>
              </a:rPr>
              <a:t>2</a:t>
            </a:r>
            <a:r>
              <a:rPr lang="tr-TR" sz="2200" b="1" dirty="0">
                <a:latin typeface="Arial Nova" panose="020B0604020202020204" pitchFamily="34" charset="0"/>
              </a:rPr>
              <a:t> kapalı alanda imalat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b="1" dirty="0">
                <a:latin typeface="Arial Nova" panose="020B0604020202020204" pitchFamily="34" charset="0"/>
              </a:rPr>
              <a:t>30 Yıllık Deneyim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b="1" dirty="0">
                <a:latin typeface="Arial Nova" panose="020B0604020202020204" pitchFamily="34" charset="0"/>
              </a:rPr>
              <a:t>56 ülkeye ihracat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b="1" dirty="0">
                <a:latin typeface="Arial Nova" panose="020B0604020202020204" pitchFamily="34" charset="0"/>
              </a:rPr>
              <a:t>+ 230 Çalışan</a:t>
            </a:r>
          </a:p>
        </p:txBody>
      </p:sp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="" xmlns:a16="http://schemas.microsoft.com/office/drawing/2014/main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="" xmlns:a16="http://schemas.microsoft.com/office/drawing/2014/main" id="{9296060A-DFBE-42BC-BF5F-5FA2C8B04DFE}"/>
              </a:ext>
            </a:extLst>
          </p:cNvPr>
          <p:cNvSpPr txBox="1"/>
          <p:nvPr/>
        </p:nvSpPr>
        <p:spPr>
          <a:xfrm>
            <a:off x="3541258" y="106065"/>
            <a:ext cx="6425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Hakkında…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="" xmlns:a16="http://schemas.microsoft.com/office/drawing/2014/main" id="{074B77F7-D842-48B2-B1E8-734B35D42E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2" r="5494" b="26922"/>
          <a:stretch/>
        </p:blipFill>
        <p:spPr>
          <a:xfrm>
            <a:off x="254694" y="693823"/>
            <a:ext cx="8543866" cy="42478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="" xmlns:a16="http://schemas.microsoft.com/office/drawing/2014/main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="" xmlns:a16="http://schemas.microsoft.com/office/drawing/2014/main" id="{9296060A-DFBE-42BC-BF5F-5FA2C8B04DFE}"/>
              </a:ext>
            </a:extLst>
          </p:cNvPr>
          <p:cNvSpPr txBox="1"/>
          <p:nvPr/>
        </p:nvSpPr>
        <p:spPr>
          <a:xfrm>
            <a:off x="0" y="629285"/>
            <a:ext cx="64257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latin typeface="Arial Nova" panose="020B0604020202020204" pitchFamily="34" charset="0"/>
              </a:rPr>
              <a:t>Biyometanizasyon</a:t>
            </a:r>
            <a:r>
              <a:rPr lang="tr-TR" sz="2400" b="1" dirty="0">
                <a:latin typeface="Arial Nova" panose="020B0604020202020204" pitchFamily="34" charset="0"/>
              </a:rPr>
              <a:t> Tesisleri…</a:t>
            </a:r>
          </a:p>
          <a:p>
            <a:r>
              <a:rPr lang="tr-TR" b="1" dirty="0">
                <a:latin typeface="Arial Nova" panose="020B0604020202020204" pitchFamily="34" charset="0"/>
              </a:rPr>
              <a:t>Kaynakta ayıklanmış organikler</a:t>
            </a:r>
          </a:p>
        </p:txBody>
      </p:sp>
    </p:spTree>
    <p:extLst>
      <p:ext uri="{BB962C8B-B14F-4D97-AF65-F5344CB8AC3E}">
        <p14:creationId xmlns:p14="http://schemas.microsoft.com/office/powerpoint/2010/main" val="287284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4" t="13825" r="11721" b="16662"/>
          <a:stretch/>
        </p:blipFill>
        <p:spPr>
          <a:xfrm>
            <a:off x="0" y="0"/>
            <a:ext cx="12192000" cy="7440245"/>
          </a:xfrm>
          <a:prstGeom prst="rect">
            <a:avLst/>
          </a:prstGeom>
        </p:spPr>
      </p:pic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="" xmlns:a16="http://schemas.microsoft.com/office/drawing/2014/main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="" xmlns:a16="http://schemas.microsoft.com/office/drawing/2014/main" id="{9296060A-DFBE-42BC-BF5F-5FA2C8B04DFE}"/>
              </a:ext>
            </a:extLst>
          </p:cNvPr>
          <p:cNvSpPr txBox="1"/>
          <p:nvPr/>
        </p:nvSpPr>
        <p:spPr>
          <a:xfrm>
            <a:off x="3622702" y="104573"/>
            <a:ext cx="6425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latin typeface="Arial Nova" panose="020B0604020202020204" pitchFamily="34" charset="0"/>
              </a:rPr>
              <a:t>Örnek Entegre Tesis</a:t>
            </a:r>
            <a:endParaRPr lang="tr-TR" sz="2400" b="1" dirty="0">
              <a:latin typeface="Arial Nov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47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="" xmlns:a16="http://schemas.microsoft.com/office/drawing/2014/main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="" xmlns:a16="http://schemas.microsoft.com/office/drawing/2014/main" id="{9296060A-DFBE-42BC-BF5F-5FA2C8B04DFE}"/>
              </a:ext>
            </a:extLst>
          </p:cNvPr>
          <p:cNvSpPr txBox="1"/>
          <p:nvPr/>
        </p:nvSpPr>
        <p:spPr>
          <a:xfrm>
            <a:off x="86858" y="629284"/>
            <a:ext cx="6425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Teşekkürler…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="" xmlns:a16="http://schemas.microsoft.com/office/drawing/2014/main" id="{A4ED38D4-95BC-4F23-967F-0E5FBA40C7C5}"/>
              </a:ext>
            </a:extLst>
          </p:cNvPr>
          <p:cNvSpPr txBox="1"/>
          <p:nvPr/>
        </p:nvSpPr>
        <p:spPr>
          <a:xfrm>
            <a:off x="574538" y="5303520"/>
            <a:ext cx="95651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Dinlediğiniz için teşekkür ederiz.</a:t>
            </a:r>
          </a:p>
          <a:p>
            <a:r>
              <a:rPr lang="tr-TR" sz="2800" b="1" dirty="0">
                <a:latin typeface="Arial Nova" panose="020B0604020202020204" pitchFamily="34" charset="0"/>
              </a:rPr>
              <a:t>Hayrettin CAN – Genel Müdür</a:t>
            </a:r>
          </a:p>
          <a:p>
            <a:r>
              <a:rPr lang="tr-TR" sz="2800" b="1" dirty="0">
                <a:latin typeface="Arial Nova" panose="020B0604020202020204" pitchFamily="34" charset="0"/>
              </a:rPr>
              <a:t>Disan Hidrolik </a:t>
            </a:r>
            <a:r>
              <a:rPr lang="tr-TR" sz="2800" b="1" dirty="0" err="1">
                <a:latin typeface="Arial Nova" panose="020B0604020202020204" pitchFamily="34" charset="0"/>
              </a:rPr>
              <a:t>Mak</a:t>
            </a:r>
            <a:r>
              <a:rPr lang="tr-TR" sz="2800" b="1" dirty="0">
                <a:latin typeface="Arial Nova" panose="020B0604020202020204" pitchFamily="34" charset="0"/>
              </a:rPr>
              <a:t>. San ve Tic. Ltd. Şti.</a:t>
            </a:r>
          </a:p>
        </p:txBody>
      </p:sp>
    </p:spTree>
    <p:extLst>
      <p:ext uri="{BB962C8B-B14F-4D97-AF65-F5344CB8AC3E}">
        <p14:creationId xmlns:p14="http://schemas.microsoft.com/office/powerpoint/2010/main" val="175528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tin kutusu 10">
            <a:extLst>
              <a:ext uri="{FF2B5EF4-FFF2-40B4-BE49-F238E27FC236}">
                <a16:creationId xmlns="" xmlns:a16="http://schemas.microsoft.com/office/drawing/2014/main" id="{91AEEEE2-E3D9-4DE9-8B17-54EA58169E53}"/>
              </a:ext>
            </a:extLst>
          </p:cNvPr>
          <p:cNvSpPr txBox="1"/>
          <p:nvPr/>
        </p:nvSpPr>
        <p:spPr>
          <a:xfrm>
            <a:off x="503418" y="4825678"/>
            <a:ext cx="9463542" cy="166199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Disan, ayrıştırma tesislerinde kullanılan makinaların hemen hepsini yerli olarak tasarlayıp üretimini yapmakta ve bu makinaları ihraç etmektedir.</a:t>
            </a:r>
          </a:p>
          <a:p>
            <a:endParaRPr lang="tr-TR" dirty="0"/>
          </a:p>
        </p:txBody>
      </p:sp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="" xmlns:a16="http://schemas.microsoft.com/office/drawing/2014/main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="" xmlns:a16="http://schemas.microsoft.com/office/drawing/2014/main" id="{9296060A-DFBE-42BC-BF5F-5FA2C8B04DFE}"/>
              </a:ext>
            </a:extLst>
          </p:cNvPr>
          <p:cNvSpPr txBox="1"/>
          <p:nvPr/>
        </p:nvSpPr>
        <p:spPr>
          <a:xfrm>
            <a:off x="86858" y="629284"/>
            <a:ext cx="6425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Hakkında…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527D5DED-C464-43BF-AF4C-44D720118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18" y="1152503"/>
            <a:ext cx="8965702" cy="372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2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="" xmlns:a16="http://schemas.microsoft.com/office/drawing/2014/main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="" xmlns:a16="http://schemas.microsoft.com/office/drawing/2014/main" id="{9296060A-DFBE-42BC-BF5F-5FA2C8B04DFE}"/>
              </a:ext>
            </a:extLst>
          </p:cNvPr>
          <p:cNvSpPr txBox="1"/>
          <p:nvPr/>
        </p:nvSpPr>
        <p:spPr>
          <a:xfrm>
            <a:off x="86858" y="629284"/>
            <a:ext cx="6425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Faaliyet Alanları…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="" xmlns:a16="http://schemas.microsoft.com/office/drawing/2014/main" id="{3A22085F-7DB7-4A35-82A1-71E310C6E609}"/>
              </a:ext>
            </a:extLst>
          </p:cNvPr>
          <p:cNvSpPr txBox="1"/>
          <p:nvPr/>
        </p:nvSpPr>
        <p:spPr>
          <a:xfrm>
            <a:off x="371338" y="1152504"/>
            <a:ext cx="8396742" cy="726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Tasarımdan başlayarak ‘Anahtar Teslim’;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>
                <a:latin typeface="Arial Nova" panose="020B0604020202020204" pitchFamily="34" charset="0"/>
              </a:rPr>
              <a:t>Evsel Atık Ayıklama Tesisi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b="1" dirty="0">
                <a:latin typeface="Arial Nova" panose="020B0604020202020204" pitchFamily="34" charset="0"/>
              </a:rPr>
              <a:t>ATY Hazırlama Tesisi</a:t>
            </a:r>
            <a:endParaRPr lang="tr-TR" sz="2800" b="1" dirty="0">
              <a:latin typeface="Arial Nov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 err="1">
                <a:latin typeface="Arial Nova" panose="020B0604020202020204" pitchFamily="34" charset="0"/>
              </a:rPr>
              <a:t>Biyometanizasyon</a:t>
            </a:r>
            <a:r>
              <a:rPr lang="tr-TR" sz="2800" b="1" dirty="0">
                <a:latin typeface="Arial Nova" panose="020B0604020202020204" pitchFamily="34" charset="0"/>
              </a:rPr>
              <a:t> Tesisi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 err="1">
                <a:latin typeface="Arial Nova" panose="020B0604020202020204" pitchFamily="34" charset="0"/>
              </a:rPr>
              <a:t>Kompost</a:t>
            </a:r>
            <a:r>
              <a:rPr lang="tr-TR" sz="2800" b="1" dirty="0">
                <a:latin typeface="Arial Nova" panose="020B0604020202020204" pitchFamily="34" charset="0"/>
              </a:rPr>
              <a:t> Tesisi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>
                <a:latin typeface="Arial Nova" panose="020B0604020202020204" pitchFamily="34" charset="0"/>
              </a:rPr>
              <a:t>Ambalaj Atığı Ayıklama Tesisi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>
                <a:latin typeface="Arial Nova" panose="020B0604020202020204" pitchFamily="34" charset="0"/>
              </a:rPr>
              <a:t>Plastik Ayıklama Tesisi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>
                <a:latin typeface="Arial Nova" panose="020B0604020202020204" pitchFamily="34" charset="0"/>
              </a:rPr>
              <a:t>PET Ayıklama Tesisi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>
                <a:latin typeface="Arial Nova" panose="020B0604020202020204" pitchFamily="34" charset="0"/>
              </a:rPr>
              <a:t>ÖTL(Ömrü Tamamlanmış Lastik)</a:t>
            </a:r>
            <a:r>
              <a:rPr lang="fi-FI" sz="2800" b="1" dirty="0">
                <a:latin typeface="Arial Nova" panose="020B0604020202020204" pitchFamily="34" charset="0"/>
              </a:rPr>
              <a:t> Kırma Tesisi</a:t>
            </a:r>
            <a:endParaRPr lang="tr-TR" sz="2800" b="1" dirty="0">
              <a:latin typeface="Arial Nov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>
                <a:latin typeface="Arial Nova" panose="020B0604020202020204" pitchFamily="34" charset="0"/>
              </a:rPr>
              <a:t>LDPE Ayıklama Tesisi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>
                <a:latin typeface="Arial Nova" panose="020B0604020202020204" pitchFamily="34" charset="0"/>
              </a:rPr>
              <a:t>Kağıt, Karton Ayıklama Tesisi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>
                <a:latin typeface="Arial Nova" panose="020B0604020202020204" pitchFamily="34" charset="0"/>
              </a:rPr>
              <a:t>Cam Ayıklama Tesisi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>
                <a:latin typeface="Arial Nova" panose="020B0604020202020204" pitchFamily="34" charset="0"/>
              </a:rPr>
              <a:t>Çimento Kağıdı Ayıklama Tesisi</a:t>
            </a:r>
          </a:p>
          <a:p>
            <a:endParaRPr lang="tr-TR" sz="2800" b="1" dirty="0">
              <a:highlight>
                <a:srgbClr val="808080"/>
              </a:highlight>
              <a:latin typeface="Arial Nova" panose="020B0604020202020204" pitchFamily="34" charset="0"/>
            </a:endParaRPr>
          </a:p>
          <a:p>
            <a:endParaRPr lang="tr-TR" sz="2800" b="1" dirty="0">
              <a:highlight>
                <a:srgbClr val="808080"/>
              </a:highlight>
              <a:latin typeface="Arial Nov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800" b="1" dirty="0">
              <a:highlight>
                <a:srgbClr val="808080"/>
              </a:highlight>
              <a:latin typeface="Arial Nova" panose="020B0604020202020204" pitchFamily="34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5014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="" xmlns:a16="http://schemas.microsoft.com/office/drawing/2014/main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="" xmlns:a16="http://schemas.microsoft.com/office/drawing/2014/main" id="{9296060A-DFBE-42BC-BF5F-5FA2C8B04DFE}"/>
              </a:ext>
            </a:extLst>
          </p:cNvPr>
          <p:cNvSpPr txBox="1"/>
          <p:nvPr/>
        </p:nvSpPr>
        <p:spPr>
          <a:xfrm>
            <a:off x="86858" y="629284"/>
            <a:ext cx="6425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Başlıca Ayıklama Ürünler…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="" xmlns:a16="http://schemas.microsoft.com/office/drawing/2014/main" id="{3A22085F-7DB7-4A35-82A1-71E310C6E609}"/>
              </a:ext>
            </a:extLst>
          </p:cNvPr>
          <p:cNvSpPr txBox="1"/>
          <p:nvPr/>
        </p:nvSpPr>
        <p:spPr>
          <a:xfrm>
            <a:off x="86858" y="1310640"/>
            <a:ext cx="913842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>
                <a:latin typeface="Arial Nova" panose="020B0604020202020204" pitchFamily="34" charset="0"/>
              </a:rPr>
              <a:t>Balya Presi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>
                <a:latin typeface="Arial Nova" panose="020B0604020202020204" pitchFamily="34" charset="0"/>
              </a:rPr>
              <a:t>Poşet Açıcı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>
                <a:latin typeface="Arial Nova" panose="020B0604020202020204" pitchFamily="34" charset="0"/>
              </a:rPr>
              <a:t>Elekler (Tambur, Parmak, Havalı, Yıldız, Disk, </a:t>
            </a:r>
            <a:r>
              <a:rPr lang="tr-TR" sz="2800" b="1" dirty="0" err="1">
                <a:latin typeface="Arial Nova" panose="020B0604020202020204" pitchFamily="34" charset="0"/>
              </a:rPr>
              <a:t>vb</a:t>
            </a:r>
            <a:r>
              <a:rPr lang="tr-TR" sz="2800" b="1" dirty="0">
                <a:latin typeface="Arial Nova" panose="020B0604020202020204" pitchFamily="34" charset="0"/>
              </a:rPr>
              <a:t>…)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>
                <a:latin typeface="Arial Nova" panose="020B0604020202020204" pitchFamily="34" charset="0"/>
              </a:rPr>
              <a:t>Balistik Ayırıcı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>
                <a:latin typeface="Arial Nova" panose="020B0604020202020204" pitchFamily="34" charset="0"/>
              </a:rPr>
              <a:t>Kırıcı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>
                <a:latin typeface="Arial Nova" panose="020B0604020202020204" pitchFamily="34" charset="0"/>
              </a:rPr>
              <a:t>Hurda Vinci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 err="1">
                <a:latin typeface="Arial Nova" panose="020B0604020202020204" pitchFamily="34" charset="0"/>
              </a:rPr>
              <a:t>Kompaktör</a:t>
            </a:r>
            <a:r>
              <a:rPr lang="tr-TR" sz="2800" b="1" dirty="0">
                <a:latin typeface="Arial Nova" panose="020B0604020202020204" pitchFamily="34" charset="0"/>
              </a:rPr>
              <a:t> ve Kanca Vinci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>
                <a:latin typeface="Arial Nova" panose="020B0604020202020204" pitchFamily="34" charset="0"/>
              </a:rPr>
              <a:t>Konveyörler</a:t>
            </a:r>
          </a:p>
          <a:p>
            <a:endParaRPr lang="tr-TR" sz="2800" b="1" dirty="0">
              <a:highlight>
                <a:srgbClr val="808080"/>
              </a:highlight>
              <a:latin typeface="Arial Nova" panose="020B0604020202020204" pitchFamily="34" charset="0"/>
            </a:endParaRPr>
          </a:p>
          <a:p>
            <a:endParaRPr lang="tr-TR" sz="2800" b="1" dirty="0">
              <a:highlight>
                <a:srgbClr val="808080"/>
              </a:highlight>
              <a:latin typeface="Arial Nova" panose="020B0604020202020204" pitchFamily="34" charset="0"/>
            </a:endParaRPr>
          </a:p>
          <a:p>
            <a:endParaRPr lang="tr-TR" sz="2800" b="1" dirty="0">
              <a:highlight>
                <a:srgbClr val="808080"/>
              </a:highlight>
              <a:latin typeface="Arial Nov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800" b="1" dirty="0">
              <a:highlight>
                <a:srgbClr val="808080"/>
              </a:highlight>
              <a:latin typeface="Arial Nova" panose="020B0604020202020204" pitchFamily="34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8045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="" xmlns:a16="http://schemas.microsoft.com/office/drawing/2014/main" id="{28494701-BB01-4CA0-9A67-FC7C841CF9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 t="3143" r="1991" b="3337"/>
          <a:stretch/>
        </p:blipFill>
        <p:spPr>
          <a:xfrm>
            <a:off x="0" y="-2455"/>
            <a:ext cx="12192000" cy="6860455"/>
          </a:xfrm>
          <a:prstGeom prst="rect">
            <a:avLst/>
          </a:prstGeom>
        </p:spPr>
      </p:pic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="" xmlns:a16="http://schemas.microsoft.com/office/drawing/2014/main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156" y="91814"/>
            <a:ext cx="3535844" cy="58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8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="" xmlns:a16="http://schemas.microsoft.com/office/drawing/2014/main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="" xmlns:a16="http://schemas.microsoft.com/office/drawing/2014/main" id="{AE91F093-9848-4303-8965-4F5CE7456001}"/>
              </a:ext>
            </a:extLst>
          </p:cNvPr>
          <p:cNvSpPr txBox="1"/>
          <p:nvPr/>
        </p:nvSpPr>
        <p:spPr>
          <a:xfrm>
            <a:off x="246380" y="766356"/>
            <a:ext cx="797306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Evsel Atığın İşlenmesinin Önemi;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000" b="1" dirty="0">
                <a:latin typeface="Arial Nova" panose="020B0604020202020204" pitchFamily="34" charset="0"/>
              </a:rPr>
              <a:t>Döngüsel Ekonomi Düzleminde Hammadde Geri Kazanımı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000" b="1" dirty="0">
                <a:latin typeface="Arial Nova" panose="020B0604020202020204" pitchFamily="34" charset="0"/>
              </a:rPr>
              <a:t>Düzenli Depolama Sahasının Ömrünü Uzatması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000" b="1" dirty="0">
                <a:latin typeface="Arial Nova" panose="020B0604020202020204" pitchFamily="34" charset="0"/>
              </a:rPr>
              <a:t>Atığın Kontrollü Olarak Bertaraf Edilmesi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="" xmlns:a16="http://schemas.microsoft.com/office/drawing/2014/main" id="{989C72B6-E839-432E-AD35-72F737B3F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 t="3211" r="2221" b="4554"/>
          <a:stretch/>
        </p:blipFill>
        <p:spPr>
          <a:xfrm>
            <a:off x="377072" y="2212906"/>
            <a:ext cx="7671031" cy="421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8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="" xmlns:a16="http://schemas.microsoft.com/office/drawing/2014/main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="" xmlns:a16="http://schemas.microsoft.com/office/drawing/2014/main" id="{9296060A-DFBE-42BC-BF5F-5FA2C8B04DFE}"/>
              </a:ext>
            </a:extLst>
          </p:cNvPr>
          <p:cNvSpPr txBox="1"/>
          <p:nvPr/>
        </p:nvSpPr>
        <p:spPr>
          <a:xfrm>
            <a:off x="86858" y="629284"/>
            <a:ext cx="8569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>
                <a:latin typeface="Arial Nova" panose="020B0604020202020204" pitchFamily="34" charset="0"/>
              </a:rPr>
              <a:t>Türkiyede</a:t>
            </a:r>
            <a:r>
              <a:rPr lang="tr-TR" sz="2800" b="1" dirty="0">
                <a:latin typeface="Arial Nova" panose="020B0604020202020204" pitchFamily="34" charset="0"/>
              </a:rPr>
              <a:t> Evsel Atığın </a:t>
            </a:r>
            <a:r>
              <a:rPr lang="tr-TR" sz="2800" b="1" dirty="0" err="1">
                <a:latin typeface="Arial Nova" panose="020B0604020202020204" pitchFamily="34" charset="0"/>
              </a:rPr>
              <a:t>Karakterizasyonu</a:t>
            </a:r>
            <a:r>
              <a:rPr lang="tr-TR" sz="2800" b="1" dirty="0">
                <a:solidFill>
                  <a:schemeClr val="bg1"/>
                </a:solidFill>
                <a:latin typeface="Arial Nova" panose="020B0604020202020204" pitchFamily="34" charset="0"/>
              </a:rPr>
              <a:t>…</a:t>
            </a:r>
          </a:p>
        </p:txBody>
      </p:sp>
      <p:graphicFrame>
        <p:nvGraphicFramePr>
          <p:cNvPr id="4" name="Grafik 3">
            <a:extLst>
              <a:ext uri="{FF2B5EF4-FFF2-40B4-BE49-F238E27FC236}">
                <a16:creationId xmlns="" xmlns:a16="http://schemas.microsoft.com/office/drawing/2014/main" id="{7FD5210A-77AB-4E32-918B-771349E17E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0509337"/>
              </p:ext>
            </p:extLst>
          </p:nvPr>
        </p:nvGraphicFramePr>
        <p:xfrm>
          <a:off x="86858" y="1149318"/>
          <a:ext cx="9946640" cy="6219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728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metin, küçük resim içeren bir resim&#10;&#10;Açıklama otomatik olarak oluşturuldu">
            <a:extLst>
              <a:ext uri="{FF2B5EF4-FFF2-40B4-BE49-F238E27FC236}">
                <a16:creationId xmlns="" xmlns:a16="http://schemas.microsoft.com/office/drawing/2014/main" id="{086C7F00-8ED9-4A8B-8250-9FD1F3F7A6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" y="41527"/>
            <a:ext cx="3535844" cy="587758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="" xmlns:a16="http://schemas.microsoft.com/office/drawing/2014/main" id="{9296060A-DFBE-42BC-BF5F-5FA2C8B04DFE}"/>
              </a:ext>
            </a:extLst>
          </p:cNvPr>
          <p:cNvSpPr txBox="1"/>
          <p:nvPr/>
        </p:nvSpPr>
        <p:spPr>
          <a:xfrm>
            <a:off x="86858" y="513229"/>
            <a:ext cx="85694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latin typeface="Arial Nova" panose="020B0604020202020204" pitchFamily="34" charset="0"/>
              </a:rPr>
              <a:t>Evsel Atığın İşlenmesi Sonucunda Düzenli Depolama Sahasına Giden Atık Miktarları</a:t>
            </a:r>
            <a:r>
              <a:rPr lang="tr-TR" sz="2800" b="1" dirty="0">
                <a:solidFill>
                  <a:schemeClr val="bg1"/>
                </a:solidFill>
                <a:latin typeface="Arial Nova" panose="020B0604020202020204" pitchFamily="34" charset="0"/>
              </a:rPr>
              <a:t>…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="" xmlns:a16="http://schemas.microsoft.com/office/drawing/2014/main" id="{232460A1-DBF3-46A0-AD89-FC757C5A3E55}"/>
              </a:ext>
            </a:extLst>
          </p:cNvPr>
          <p:cNvSpPr txBox="1"/>
          <p:nvPr/>
        </p:nvSpPr>
        <p:spPr>
          <a:xfrm>
            <a:off x="174185" y="1386365"/>
            <a:ext cx="1020472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Yaklaşık 1.000.000 nüfusa sahip bir şehir için ortaya çıkan günlük;</a:t>
            </a:r>
          </a:p>
          <a:p>
            <a:pPr lvl="1"/>
            <a:r>
              <a:rPr lang="tr-TR" dirty="0"/>
              <a:t>Atık miktarı				: 1000 ton. </a:t>
            </a:r>
          </a:p>
          <a:p>
            <a:pPr lvl="1"/>
            <a:r>
              <a:rPr lang="tr-TR" dirty="0"/>
              <a:t>Hacimsel miktar			: 2000 m</a:t>
            </a:r>
            <a:r>
              <a:rPr lang="tr-TR" baseline="30000" dirty="0"/>
              <a:t>3</a:t>
            </a:r>
            <a:endParaRPr lang="tr-TR" dirty="0"/>
          </a:p>
          <a:p>
            <a:pPr lvl="1"/>
            <a:r>
              <a:rPr lang="tr-TR" dirty="0"/>
              <a:t>Yıllık hacimsel miktar			: 730.000 m</a:t>
            </a:r>
            <a:r>
              <a:rPr lang="tr-TR" baseline="30000" dirty="0"/>
              <a:t>3</a:t>
            </a:r>
            <a:r>
              <a:rPr lang="tr-TR" dirty="0"/>
              <a:t>.</a:t>
            </a:r>
          </a:p>
          <a:p>
            <a:pPr lvl="1"/>
            <a:r>
              <a:rPr lang="tr-TR" dirty="0"/>
              <a:t>30 yıllık hacimsel miktar		: 21.900.000 m</a:t>
            </a:r>
            <a:r>
              <a:rPr lang="tr-TR" baseline="30000" dirty="0"/>
              <a:t>3</a:t>
            </a:r>
            <a:r>
              <a:rPr lang="tr-TR" dirty="0"/>
              <a:t>.</a:t>
            </a:r>
          </a:p>
          <a:p>
            <a:endParaRPr lang="tr-TR" dirty="0"/>
          </a:p>
          <a:p>
            <a:r>
              <a:rPr lang="tr-TR" dirty="0"/>
              <a:t>Evsel atık ayıklama ve ATY hazırlama tesislerinin bulunması durumunda, günlük;</a:t>
            </a:r>
          </a:p>
          <a:p>
            <a:pPr lvl="1"/>
            <a:r>
              <a:rPr lang="tr-TR" dirty="0"/>
              <a:t>Atık miktarı				: 550 ton. </a:t>
            </a:r>
          </a:p>
          <a:p>
            <a:pPr lvl="1"/>
            <a:r>
              <a:rPr lang="tr-TR" dirty="0"/>
              <a:t>Hacimsel miktar			: 916 m</a:t>
            </a:r>
            <a:r>
              <a:rPr lang="tr-TR" baseline="30000" dirty="0"/>
              <a:t>3</a:t>
            </a:r>
          </a:p>
          <a:p>
            <a:pPr lvl="1"/>
            <a:r>
              <a:rPr lang="tr-TR" dirty="0"/>
              <a:t>Yıllık hacimsel miktar			: 334.340 m</a:t>
            </a:r>
            <a:r>
              <a:rPr lang="tr-TR" baseline="30000" dirty="0"/>
              <a:t>3</a:t>
            </a:r>
            <a:endParaRPr lang="tr-TR" dirty="0"/>
          </a:p>
          <a:p>
            <a:pPr lvl="1"/>
            <a:r>
              <a:rPr lang="tr-TR" dirty="0"/>
              <a:t>30 yıllık hacimsel miktar		: 10. 030.000 m</a:t>
            </a:r>
            <a:r>
              <a:rPr lang="tr-TR" baseline="30000" dirty="0"/>
              <a:t>3</a:t>
            </a:r>
          </a:p>
          <a:p>
            <a:pPr lvl="1"/>
            <a:endParaRPr lang="tr-TR" dirty="0"/>
          </a:p>
          <a:p>
            <a:r>
              <a:rPr lang="tr-TR" dirty="0"/>
              <a:t>Evsel atık ayıklama, ATY hazırlama, </a:t>
            </a:r>
            <a:r>
              <a:rPr lang="tr-TR" dirty="0" err="1"/>
              <a:t>biyometanizasyon</a:t>
            </a:r>
            <a:r>
              <a:rPr lang="tr-TR" dirty="0"/>
              <a:t> ve </a:t>
            </a:r>
            <a:r>
              <a:rPr lang="tr-TR" dirty="0" err="1"/>
              <a:t>kompost</a:t>
            </a:r>
            <a:r>
              <a:rPr lang="tr-TR" dirty="0"/>
              <a:t> tesislerinin bulunması durumunda, günlük;</a:t>
            </a:r>
          </a:p>
          <a:p>
            <a:pPr lvl="1"/>
            <a:r>
              <a:rPr lang="tr-TR" dirty="0"/>
              <a:t>Atık miktarı				: 175 ton. </a:t>
            </a:r>
          </a:p>
          <a:p>
            <a:pPr lvl="1"/>
            <a:r>
              <a:rPr lang="tr-TR" dirty="0"/>
              <a:t>Hacimsel miktar			: 350 m</a:t>
            </a:r>
            <a:r>
              <a:rPr lang="tr-TR" baseline="30000" dirty="0"/>
              <a:t>3</a:t>
            </a:r>
          </a:p>
          <a:p>
            <a:pPr lvl="1"/>
            <a:r>
              <a:rPr lang="tr-TR" dirty="0"/>
              <a:t>Yıllık hacimsel miktar			: 127.750 m</a:t>
            </a:r>
            <a:r>
              <a:rPr lang="tr-TR" baseline="30000" dirty="0"/>
              <a:t>3</a:t>
            </a:r>
            <a:endParaRPr lang="tr-TR" dirty="0"/>
          </a:p>
          <a:p>
            <a:pPr lvl="1"/>
            <a:r>
              <a:rPr lang="tr-TR" dirty="0"/>
              <a:t>30 yıllık hacimsel miktar		: 3.832.500 m</a:t>
            </a:r>
            <a:r>
              <a:rPr lang="tr-TR" baseline="30000" dirty="0"/>
              <a:t>3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r>
              <a:rPr lang="tr-T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563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1">
  <a:themeElements>
    <a:clrScheme name="Özel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0099"/>
      </a:accent1>
      <a:accent2>
        <a:srgbClr val="FF00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mbria">
      <a:maj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Yüzeyler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37B95BD5-5FF9-46F9-A147-059BF2BB39EE}" vid="{9941262C-FD7C-4D5C-AEAF-D46690D9D756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435</TotalTime>
  <Words>292</Words>
  <Application>Microsoft Office PowerPoint</Application>
  <PresentationFormat>Geniş ekran</PresentationFormat>
  <Paragraphs>102</Paragraphs>
  <Slides>22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28" baseType="lpstr">
      <vt:lpstr>Arial</vt:lpstr>
      <vt:lpstr>Arial Nova</vt:lpstr>
      <vt:lpstr>Calibri</vt:lpstr>
      <vt:lpstr>Cambria</vt:lpstr>
      <vt:lpstr>Wingdings 3</vt:lpstr>
      <vt:lpstr>Tema1</vt:lpstr>
      <vt:lpstr>DÜŞÜK MALİYETLİ VE YÜKSEK VERİMLİ ATIK İŞLEME TEKNOLOJİLERİ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DİSAN Firma Tanıtımı ve Lastik Kırma Hattı Tanıtımı</dc:title>
  <dc:creator>HCAN</dc:creator>
  <cp:lastModifiedBy>HCAN</cp:lastModifiedBy>
  <cp:revision>35</cp:revision>
  <dcterms:created xsi:type="dcterms:W3CDTF">2021-06-29T10:49:36Z</dcterms:created>
  <dcterms:modified xsi:type="dcterms:W3CDTF">2021-10-20T11:52:50Z</dcterms:modified>
</cp:coreProperties>
</file>